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1"/>
  </p:notesMasterIdLst>
  <p:sldIdLst>
    <p:sldId id="262" r:id="rId2"/>
    <p:sldId id="256" r:id="rId3"/>
    <p:sldId id="258" r:id="rId4"/>
    <p:sldId id="273" r:id="rId5"/>
    <p:sldId id="268" r:id="rId6"/>
    <p:sldId id="272" r:id="rId7"/>
    <p:sldId id="270" r:id="rId8"/>
    <p:sldId id="26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</a:t>
            </a:r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الرأي العام والإعلام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smtClean="0">
                <a:solidFill>
                  <a:srgbClr val="FF0000"/>
                </a:solidFill>
                <a:cs typeface="PT Bold Heading" pitchFamily="2" charset="-78"/>
              </a:rPr>
              <a:t>المحاضرة السابعة</a:t>
            </a:r>
            <a:r>
              <a:rPr lang="ar-EG" sz="4400" smtClean="0">
                <a:cs typeface="PT Bold Heading" pitchFamily="2" charset="-78"/>
              </a:rPr>
              <a:t>: </a:t>
            </a:r>
            <a:r>
              <a:rPr lang="ar-EG" sz="4400" dirty="0" smtClean="0">
                <a:cs typeface="PT Bold Heading" pitchFamily="2" charset="-78"/>
              </a:rPr>
              <a:t>طرق قياس الرأي العام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5646288" y="1988840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cs typeface="PT Bold Heading" pitchFamily="2" charset="-78"/>
              </a:rPr>
              <a:t>معنى قياس الرأي العام: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28869" y="2019617"/>
            <a:ext cx="6954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40" dirty="0">
                <a:ea typeface="Calibri"/>
                <a:cs typeface="Simplified Arabic"/>
              </a:rPr>
              <a:t>يقصد بقياس الرأي العام أو استطلاعه أو </a:t>
            </a:r>
            <a:r>
              <a:rPr lang="ar-SA" sz="2400" b="1" spc="-40" dirty="0" smtClean="0">
                <a:ea typeface="Calibri"/>
                <a:cs typeface="Simplified Arabic"/>
              </a:rPr>
              <a:t>استفتائه</a:t>
            </a:r>
            <a:r>
              <a:rPr lang="ar-EG" sz="2400" b="1" spc="-40" dirty="0" smtClean="0">
                <a:ea typeface="Calibri"/>
                <a:cs typeface="Simplified Arabic"/>
              </a:rPr>
              <a:t>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945998" y="2560548"/>
            <a:ext cx="508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spc="-40" dirty="0">
                <a:solidFill>
                  <a:prstClr val="black"/>
                </a:solidFill>
                <a:ea typeface="Calibri"/>
                <a:cs typeface="Simplified Arabic"/>
              </a:rPr>
              <a:t>الوقوف على اتجاهات هذا الرأي تجاه قضيه </a:t>
            </a:r>
            <a:r>
              <a:rPr lang="ar-SA" sz="2400" b="1" spc="-40" dirty="0" smtClean="0">
                <a:solidFill>
                  <a:prstClr val="black"/>
                </a:solidFill>
                <a:ea typeface="Calibri"/>
                <a:cs typeface="Simplified Arabic"/>
              </a:rPr>
              <a:t>عامه</a:t>
            </a:r>
            <a:r>
              <a:rPr lang="ar-EG" sz="2400" b="1" spc="-40" dirty="0" smtClean="0">
                <a:solidFill>
                  <a:prstClr val="black"/>
                </a:solidFill>
                <a:ea typeface="Calibri"/>
                <a:cs typeface="Simplified Arabic"/>
              </a:rPr>
              <a:t>،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2850" y="3139131"/>
            <a:ext cx="4800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spc="-40" dirty="0">
                <a:solidFill>
                  <a:prstClr val="black"/>
                </a:solidFill>
                <a:ea typeface="Calibri"/>
                <a:cs typeface="Simplified Arabic"/>
              </a:rPr>
              <a:t>وتحظى باهتمام المواطنين لأنها تمس </a:t>
            </a:r>
            <a:r>
              <a:rPr lang="ar-SA" sz="2400" b="1" spc="-40" dirty="0" smtClean="0">
                <a:solidFill>
                  <a:prstClr val="black"/>
                </a:solidFill>
                <a:ea typeface="Calibri"/>
                <a:cs typeface="Simplified Arabic"/>
              </a:rPr>
              <a:t>مصالحهم</a:t>
            </a:r>
            <a:r>
              <a:rPr lang="ar-EG" sz="2400" b="1" spc="-40" dirty="0" smtClean="0">
                <a:solidFill>
                  <a:prstClr val="black"/>
                </a:solidFill>
                <a:ea typeface="Calibri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560548"/>
            <a:ext cx="427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40" dirty="0">
                <a:solidFill>
                  <a:prstClr val="black"/>
                </a:solidFill>
                <a:ea typeface="Calibri"/>
                <a:cs typeface="Simplified Arabic"/>
              </a:rPr>
              <a:t>أو عدة قضايا تكون موضوع جدل ونقاش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504403" y="3711137"/>
            <a:ext cx="727955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SA" sz="2800" b="1" spc="-40" dirty="0"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ولقياس الرأي العام ي</a:t>
            </a:r>
            <a:r>
              <a:rPr lang="ar-SA" sz="2800" b="1" spc="-40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ستلزم توافر أربعة عوامل مجتمعة:</a:t>
            </a:r>
            <a:endParaRPr lang="en-US" sz="28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6377" y="4408590"/>
            <a:ext cx="4211099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atin typeface="Calibri"/>
                <a:ea typeface="Times New Roman"/>
                <a:cs typeface="Simplified Arabic"/>
              </a:rPr>
              <a:t>حسن اختيار </a:t>
            </a:r>
            <a:r>
              <a:rPr lang="ar-SA" sz="2400" b="1" spc="-40" dirty="0" smtClean="0">
                <a:latin typeface="Calibri"/>
                <a:ea typeface="Times New Roman"/>
                <a:cs typeface="Simplified Arabic"/>
              </a:rPr>
              <a:t>عينة ممثلة </a:t>
            </a:r>
            <a:r>
              <a:rPr lang="ar-SA" sz="2400" b="1" spc="-40" dirty="0">
                <a:latin typeface="Calibri"/>
                <a:ea typeface="Times New Roman"/>
                <a:cs typeface="Simplified Arabic"/>
              </a:rPr>
              <a:t>للمجتمع</a:t>
            </a:r>
            <a:r>
              <a:rPr lang="ar-SA" sz="2400" b="1" spc="-40" dirty="0" smtClean="0">
                <a:latin typeface="Calibri"/>
                <a:ea typeface="Times New Roman"/>
                <a:cs typeface="Simplified Arabic"/>
              </a:rPr>
              <a:t>.</a:t>
            </a:r>
            <a:endParaRPr lang="en-US" sz="1600" dirty="0">
              <a:latin typeface="Calibri"/>
              <a:ea typeface="Times New Roman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2195" y="4912714"/>
            <a:ext cx="405528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atin typeface="Calibri"/>
                <a:ea typeface="Times New Roman"/>
                <a:cs typeface="Simplified Arabic"/>
              </a:rPr>
              <a:t>حسن ومنهجية تصميم الاستطلاع.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4734" y="5417174"/>
            <a:ext cx="310940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atin typeface="Calibri"/>
                <a:ea typeface="Times New Roman"/>
                <a:cs typeface="Simplified Arabic"/>
              </a:rPr>
              <a:t>الدقة في العمل الميداني.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4768" y="5905246"/>
            <a:ext cx="54726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ar-SA" sz="2400" b="1" spc="-40" dirty="0">
                <a:latin typeface="Calibri"/>
                <a:ea typeface="Times New Roman"/>
                <a:cs typeface="Simplified Arabic"/>
              </a:rPr>
              <a:t>والدقة في التفريغ والجدولة والتحليل والتفسير </a:t>
            </a:r>
            <a:endParaRPr lang="ar-EG" sz="2400" b="1" spc="-40" dirty="0" smtClean="0">
              <a:latin typeface="Calibri"/>
              <a:ea typeface="Times New Roman"/>
              <a:cs typeface="Simplified Arabic"/>
            </a:endParaRPr>
          </a:p>
          <a:p>
            <a:pPr marR="0" lvl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b="1" spc="-40" dirty="0" smtClean="0">
                <a:latin typeface="Calibri"/>
                <a:ea typeface="Times New Roman"/>
                <a:cs typeface="Simplified Arabic"/>
              </a:rPr>
              <a:t>لما </a:t>
            </a:r>
            <a:r>
              <a:rPr lang="ar-SA" sz="2400" b="1" spc="-40" dirty="0">
                <a:latin typeface="Calibri"/>
                <a:ea typeface="Times New Roman"/>
                <a:cs typeface="Simplified Arabic"/>
              </a:rPr>
              <a:t>يتم رصده من أراء.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9" name="AutoShape 4" descr="the Egyptian center for Public opinion research Baseera - المركز المصري  لبحوث الرأي العام بصير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0512"/>
            <a:ext cx="3552329" cy="22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12" grpId="0"/>
      <p:bldP spid="13" grpId="0"/>
      <p:bldP spid="14" grpId="0"/>
      <p:bldP spid="15" grpId="0"/>
      <p:bldP spid="8" grpId="0"/>
      <p:bldP spid="11" grpId="0"/>
      <p:bldP spid="1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3</a:t>
            </a:fld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>
            <a:off x="1830500" y="260648"/>
            <a:ext cx="589159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طرق قياس الرأي العام: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6882" y="1340768"/>
            <a:ext cx="4239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cs typeface="PT Bold Heading" pitchFamily="2" charset="-78"/>
              </a:rPr>
              <a:t>ثلاث طرق لقياس الرأي العام: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3005576"/>
            <a:ext cx="1172116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Times New Roman"/>
                <a:cs typeface="PT Bold Heading" pitchFamily="2" charset="-78"/>
              </a:rPr>
              <a:t>2. المسح.</a:t>
            </a:r>
            <a:endParaRPr lang="en-US" sz="1600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6298" y="5214391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3. تحليل المضمون.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1200" y="2034538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1. الاستفتاء.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05" y="2452322"/>
            <a:ext cx="244827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1993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8607"/>
            <a:ext cx="2061964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1792" y="161208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800" b="1" smtClean="0"/>
              <a:pPr algn="ctr"/>
              <a:t>4</a:t>
            </a:fld>
            <a:endParaRPr lang="ar-S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005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67" y="2734469"/>
            <a:ext cx="13414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2333" y="3649113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ما الفرق بين الاستفتاء (الاستبيان) والانتخاب والاستفتاء العام؟..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73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323758" y="260648"/>
            <a:ext cx="855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أولا: الاستفتاء/ الاستبيان: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352" y="1173951"/>
            <a:ext cx="1225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dirty="0" smtClean="0">
                <a:solidFill>
                  <a:srgbClr val="FF0000"/>
                </a:solidFill>
                <a:cs typeface="PT Bold Heading" pitchFamily="2" charset="-78"/>
              </a:rPr>
              <a:t>تعريفه/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5" y="1156839"/>
            <a:ext cx="717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ea typeface="Calibri"/>
                <a:cs typeface="Simplified Arabic"/>
              </a:rPr>
              <a:t> </a:t>
            </a:r>
            <a:r>
              <a:rPr lang="ar-SA" sz="2400" b="1" spc="-40" dirty="0">
                <a:solidFill>
                  <a:prstClr val="black"/>
                </a:solidFill>
                <a:ea typeface="Times New Roman"/>
                <a:cs typeface="Simplified Arabic"/>
              </a:rPr>
              <a:t>وهي عبارة عن مجموعه من الاختبارات والطرائق الهدف منها</a:t>
            </a:r>
            <a:r>
              <a:rPr lang="ar-EG" sz="2400" b="1" spc="-40" dirty="0">
                <a:solidFill>
                  <a:prstClr val="black"/>
                </a:solidFill>
                <a:ea typeface="Times New Roman"/>
                <a:cs typeface="Simplified Arabic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206" y="164572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40" dirty="0">
                <a:ea typeface="Times New Roman"/>
                <a:cs typeface="Simplified Arabic"/>
              </a:rPr>
              <a:t>الوقوف على اتجاهات الرأي العام تجاه العديد من القضايا العامة التي تشغل الجماهير في أي </a:t>
            </a:r>
            <a:r>
              <a:rPr lang="ar-SA" sz="2400" b="1" spc="-40" dirty="0" smtClean="0">
                <a:ea typeface="Times New Roman"/>
                <a:cs typeface="Simplified Arabic"/>
              </a:rPr>
              <a:t>مجتمع</a:t>
            </a:r>
            <a:r>
              <a:rPr lang="ar-EG" sz="2400" b="1" spc="-40" dirty="0" smtClean="0">
                <a:ea typeface="Times New Roman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24" name="AutoShape 4" descr="قارئ يشارك كاريكاتير عن جهود الجيش والشرطة فى محاربة الإرهاب و الفساد -  اليوم الساب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472" y="2635706"/>
            <a:ext cx="394187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EG" sz="2800" b="1" spc="-4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مراحله</a:t>
            </a:r>
            <a:r>
              <a:rPr lang="ar-EG" sz="2400" b="1" spc="-4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Calibri"/>
                <a:cs typeface="Simplified Arabic"/>
              </a:rPr>
              <a:t>: </a:t>
            </a:r>
            <a:r>
              <a:rPr lang="ar-SA" sz="2400" b="1" spc="-4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Calibri"/>
                <a:cs typeface="Simplified Arabic"/>
              </a:rPr>
              <a:t>ويمر 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Calibri"/>
                <a:cs typeface="Simplified Arabic"/>
              </a:rPr>
              <a:t>الاستفاء بعدة مراحل</a:t>
            </a:r>
            <a:r>
              <a:rPr lang="ar-SA" sz="2400" b="1" spc="-4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Calibri"/>
                <a:cs typeface="Simplified Arabic"/>
              </a:rPr>
              <a:t>:</a:t>
            </a:r>
            <a:endParaRPr lang="en-US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3510" y="3429000"/>
            <a:ext cx="5541848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buSzPts val="1400"/>
            </a:pPr>
            <a:r>
              <a:rPr lang="ar-EG" sz="2400" b="1" spc="-40" dirty="0" smtClean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1. </a:t>
            </a:r>
            <a:r>
              <a:rPr lang="ar-SA" sz="2400" b="1" spc="-40" dirty="0" smtClean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الخطة </a:t>
            </a:r>
            <a:r>
              <a:rPr lang="ar-SA" sz="2400" b="1" spc="-40" dirty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العامة: التصور والفرضيات واختيار </a:t>
            </a:r>
            <a:r>
              <a:rPr lang="ar-SA" sz="2400" b="1" spc="-40" dirty="0" smtClean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الموضوع</a:t>
            </a:r>
            <a:r>
              <a:rPr lang="ar-EG" sz="2400" b="1" spc="-40" dirty="0" smtClean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3" t="21381" r="29208" b="11066"/>
          <a:stretch/>
        </p:blipFill>
        <p:spPr bwMode="auto">
          <a:xfrm>
            <a:off x="323758" y="2480336"/>
            <a:ext cx="30997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52744" y="4352964"/>
            <a:ext cx="2155398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ar-EG" sz="2400" b="1" spc="-40" dirty="0" smtClean="0">
                <a:latin typeface="Times New Roman"/>
                <a:ea typeface="Calibri"/>
                <a:cs typeface="Simplified Arabic"/>
              </a:rPr>
              <a:t>2. </a:t>
            </a:r>
            <a:r>
              <a:rPr lang="ar-SA" sz="2400" b="1" spc="-40" dirty="0" smtClean="0">
                <a:latin typeface="Times New Roman"/>
                <a:ea typeface="Calibri"/>
                <a:cs typeface="Simplified Arabic"/>
              </a:rPr>
              <a:t>تصميم </a:t>
            </a:r>
            <a:r>
              <a:rPr lang="ar-SA" sz="2400" b="1" spc="-40" dirty="0">
                <a:latin typeface="Times New Roman"/>
                <a:ea typeface="Calibri"/>
                <a:cs typeface="Simplified Arabic"/>
              </a:rPr>
              <a:t>الاستمارة.</a:t>
            </a:r>
            <a:endParaRPr lang="en-US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6232" y="5178230"/>
            <a:ext cx="179247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ar-EG" sz="2400" b="1" dirty="0" smtClean="0">
                <a:effectLst/>
                <a:latin typeface="Times New Roman"/>
                <a:ea typeface="Calibri"/>
                <a:cs typeface="Times New Roman"/>
              </a:rPr>
              <a:t>3. اختيار العينة.</a:t>
            </a:r>
            <a:endParaRPr lang="en-US" sz="24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7" grpId="0"/>
      <p:bldP spid="8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16632"/>
            <a:ext cx="762000" cy="460499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6</a:t>
            </a:fld>
            <a:endParaRPr lang="ar-SA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6531545" y="404664"/>
            <a:ext cx="2042867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ar-EG" sz="2400" b="1" spc="-40" dirty="0" smtClean="0">
                <a:latin typeface="Times New Roman"/>
                <a:ea typeface="Calibri"/>
                <a:cs typeface="Simplified Arabic"/>
              </a:rPr>
              <a:t>4. </a:t>
            </a:r>
            <a:r>
              <a:rPr lang="ar-SA" sz="2400" b="1" spc="-40" dirty="0" smtClean="0">
                <a:latin typeface="Times New Roman"/>
                <a:ea typeface="Calibri"/>
                <a:cs typeface="Simplified Arabic"/>
              </a:rPr>
              <a:t>تبويب البيانات</a:t>
            </a:r>
            <a:r>
              <a:rPr lang="ar-EG" sz="2400" b="1" spc="-40" dirty="0" smtClean="0">
                <a:latin typeface="Times New Roman"/>
                <a:ea typeface="Calibri"/>
                <a:cs typeface="Simplified Arabic"/>
              </a:rPr>
              <a:t>:</a:t>
            </a:r>
            <a:r>
              <a:rPr lang="ar-SA" sz="2400" b="1" spc="-40" dirty="0" smtClean="0">
                <a:latin typeface="Times New Roman"/>
                <a:ea typeface="Calibri"/>
                <a:cs typeface="Simplified Arabic"/>
              </a:rPr>
              <a:t> </a:t>
            </a:r>
            <a:endParaRPr lang="en-US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4941168"/>
            <a:ext cx="4572000" cy="503215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ar-EG" sz="2400" b="1" spc="-40" dirty="0" smtClean="0">
                <a:latin typeface="Times New Roman"/>
                <a:ea typeface="Calibri"/>
                <a:cs typeface="Simplified Arabic"/>
              </a:rPr>
              <a:t>5. </a:t>
            </a:r>
            <a:r>
              <a:rPr lang="ar-SA" sz="2400" b="1" spc="-40" dirty="0" smtClean="0">
                <a:latin typeface="Times New Roman"/>
                <a:ea typeface="Calibri"/>
                <a:cs typeface="Simplified Arabic"/>
              </a:rPr>
              <a:t>تحليل </a:t>
            </a:r>
            <a:r>
              <a:rPr lang="ar-SA" sz="2400" b="1" spc="-40" dirty="0">
                <a:latin typeface="Times New Roman"/>
                <a:ea typeface="Calibri"/>
                <a:cs typeface="Simplified Arabic"/>
              </a:rPr>
              <a:t>البيانات والإجابات</a:t>
            </a:r>
            <a:r>
              <a:rPr lang="ar-SA" sz="2400" b="1" spc="-40" dirty="0" smtClean="0">
                <a:latin typeface="Times New Roman"/>
                <a:ea typeface="Calibri"/>
                <a:cs typeface="Simplified Arabic"/>
              </a:rPr>
              <a:t>.</a:t>
            </a:r>
            <a:endParaRPr lang="en-US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5661248"/>
            <a:ext cx="2458045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buSzPts val="1400"/>
            </a:pPr>
            <a:r>
              <a:rPr lang="ar-EG" sz="2400" b="1" spc="-40" dirty="0" smtClean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6. </a:t>
            </a:r>
            <a:r>
              <a:rPr lang="ar-SA" sz="2400" b="1" spc="-40" dirty="0" smtClean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إعداد </a:t>
            </a:r>
            <a:r>
              <a:rPr lang="ar-SA" sz="2400" b="1" spc="-40" dirty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تقرير بالنتائج</a:t>
            </a:r>
            <a:r>
              <a:rPr lang="en-US" sz="2400" b="1" spc="-40" dirty="0">
                <a:solidFill>
                  <a:prstClr val="black"/>
                </a:solidFill>
                <a:latin typeface="Simplified Arabic"/>
                <a:ea typeface="Calibri"/>
                <a:cs typeface="Times New Roman"/>
              </a:rPr>
              <a:t>.</a:t>
            </a:r>
            <a:endParaRPr lang="en-US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27904" r="39149" b="39381"/>
          <a:stretch/>
        </p:blipFill>
        <p:spPr bwMode="auto">
          <a:xfrm>
            <a:off x="1547664" y="1484784"/>
            <a:ext cx="6634509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33104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7</a:t>
            </a:fld>
            <a:endParaRPr lang="ar-SA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005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8125"/>
            <a:ext cx="13414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2333" y="3649113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ما الفرق بين </a:t>
            </a:r>
            <a:r>
              <a:rPr lang="ar-E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استطلاعات الرأي العام الإلكتروني واستطلاعات الرأي العام التقليدي؟..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2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52536" y="2519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8</a:t>
            </a:fld>
            <a:endParaRPr lang="ar-SA" b="1" dirty="0"/>
          </a:p>
        </p:txBody>
      </p:sp>
      <p:sp>
        <p:nvSpPr>
          <p:cNvPr id="3" name="AutoShape 2" descr="فنانو الكاريكاتير يضربون جيش كورونا بذخيرة مدفع الإفطار | شريف الشافعي |  صحيفة العر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4744" y="332656"/>
            <a:ext cx="34865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ثانيا: طريقة المسح: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3280" y="957117"/>
            <a:ext cx="595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ea typeface="Calibri"/>
                <a:cs typeface="Simplified Arabic"/>
              </a:rPr>
              <a:t> تتميز طريقة المسح بأنها أعم واشمل من طريقة </a:t>
            </a:r>
            <a:r>
              <a:rPr lang="ar-SA" sz="2400" b="1" spc="-40" dirty="0" smtClean="0">
                <a:ea typeface="Calibri"/>
                <a:cs typeface="Simplified Arabic"/>
              </a:rPr>
              <a:t>الاستفتاء</a:t>
            </a:r>
            <a:r>
              <a:rPr lang="ar-EG" sz="2400" b="1" spc="-40" dirty="0" smtClean="0">
                <a:ea typeface="Calibri"/>
                <a:cs typeface="Simplified Arabic"/>
              </a:rPr>
              <a:t>..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369350" y="1494861"/>
            <a:ext cx="1004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50" dirty="0" smtClean="0">
                <a:solidFill>
                  <a:srgbClr val="FF0000"/>
                </a:solidFill>
                <a:ea typeface="Times New Roman"/>
                <a:cs typeface="Simplified Arabic"/>
              </a:rPr>
              <a:t>Why??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725" y="2006570"/>
            <a:ext cx="7008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40" dirty="0" smtClean="0">
                <a:ea typeface="Calibri"/>
                <a:cs typeface="Simplified Arabic"/>
              </a:rPr>
              <a:t>لأنها تعتمد على وسيلتين </a:t>
            </a:r>
            <a:r>
              <a:rPr lang="ar-SA" sz="2400" b="1" spc="-40" dirty="0" smtClean="0">
                <a:ea typeface="Calibri"/>
                <a:cs typeface="Simplified Arabic"/>
              </a:rPr>
              <a:t>هما</a:t>
            </a:r>
            <a:r>
              <a:rPr lang="ar-SA" sz="2400" b="1" spc="-40" dirty="0">
                <a:ea typeface="Calibri"/>
                <a:cs typeface="Simplified Arabic"/>
              </a:rPr>
              <a:t>: (وسيلة 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الملاحظة </a:t>
            </a:r>
            <a:r>
              <a:rPr lang="ar-SA" sz="2400" b="1" spc="-40" dirty="0">
                <a:ea typeface="Calibri"/>
                <a:cs typeface="Simplified Arabic"/>
              </a:rPr>
              <a:t>ووسيلة 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Simplified Arabic"/>
              </a:rPr>
              <a:t>المقابلة</a:t>
            </a:r>
            <a:r>
              <a:rPr lang="ar-SA" sz="2400" b="1" spc="-40" dirty="0">
                <a:ea typeface="Calibri"/>
                <a:cs typeface="Simplified Arabic"/>
              </a:rPr>
              <a:t>).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578651" y="2487675"/>
            <a:ext cx="6192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spc="-40" dirty="0">
                <a:ea typeface="Calibri"/>
                <a:cs typeface="Simplified Arabic"/>
              </a:rPr>
              <a:t>تقوم بقياس الرأي العام الظاهر والكامن أي الراي العام الخائف الذي يخشى الإعلان عن </a:t>
            </a:r>
            <a:r>
              <a:rPr lang="ar-SA" sz="2400" b="1" spc="-40" dirty="0" smtClean="0">
                <a:ea typeface="Calibri"/>
                <a:cs typeface="Simplified Arabic"/>
              </a:rPr>
              <a:t>اتجاهاته</a:t>
            </a:r>
            <a:r>
              <a:rPr lang="ar-EG" sz="2400" b="1" spc="-40" dirty="0" smtClean="0">
                <a:ea typeface="Calibri"/>
                <a:cs typeface="Simplified Arabic"/>
              </a:rPr>
              <a:t>..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771264" y="4201615"/>
            <a:ext cx="5971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400" b="1" spc="-50" dirty="0">
                <a:ea typeface="Calibri"/>
                <a:cs typeface="Simplified Arabic"/>
              </a:rPr>
              <a:t>تستخدم هذه الطريقة للتعرف على اتجاهات الرأي العام </a:t>
            </a:r>
            <a:r>
              <a:rPr lang="ar-SA" sz="2400" b="1" spc="-50" dirty="0" smtClean="0">
                <a:ea typeface="Calibri"/>
                <a:cs typeface="Simplified Arabic"/>
              </a:rPr>
              <a:t>العالمي</a:t>
            </a:r>
            <a:r>
              <a:rPr lang="ar-EG" sz="2400" b="1" spc="-50" dirty="0" smtClean="0">
                <a:ea typeface="Calibri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7784" y="3429000"/>
            <a:ext cx="398703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ثالثا: طريقة تحليل المضمون: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7082" y="4663280"/>
            <a:ext cx="5960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50" dirty="0">
                <a:ea typeface="Calibri"/>
                <a:cs typeface="Simplified Arabic"/>
              </a:rPr>
              <a:t>من أجل معرفة اتجاهات الحكومات والشعوب في الدول </a:t>
            </a:r>
            <a:r>
              <a:rPr lang="ar-SA" sz="2400" b="1" spc="-50" dirty="0" smtClean="0">
                <a:ea typeface="Calibri"/>
                <a:cs typeface="Simplified Arabic"/>
              </a:rPr>
              <a:t>الأخرى</a:t>
            </a:r>
            <a:r>
              <a:rPr lang="ar-EG" sz="2400" b="1" spc="-5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24934" y="513876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spc="-50" dirty="0">
                <a:ea typeface="Calibri"/>
                <a:cs typeface="Simplified Arabic"/>
              </a:rPr>
              <a:t>وذلك عن طريق دراسة وتحليل الاتجاهات التي تنطوي عليها المواد التي </a:t>
            </a:r>
            <a:r>
              <a:rPr lang="ar-SA" sz="2400" b="1" spc="-50" dirty="0" smtClean="0">
                <a:ea typeface="Calibri"/>
                <a:cs typeface="Simplified Arabic"/>
              </a:rPr>
              <a:t>تقدمها</a:t>
            </a:r>
            <a:r>
              <a:rPr lang="ar-EG" sz="2400" b="1" spc="-50" dirty="0" smtClean="0">
                <a:ea typeface="Calibri"/>
                <a:cs typeface="Simplified Arabic"/>
              </a:rPr>
              <a:t>: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223628" y="5600433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spc="-50" dirty="0">
                <a:solidFill>
                  <a:prstClr val="black"/>
                </a:solidFill>
                <a:ea typeface="Calibri"/>
                <a:cs typeface="Simplified Arabic"/>
              </a:rPr>
              <a:t>الصحف والإذاعة والتلفزيون والكتب والنشرات </a:t>
            </a:r>
            <a:r>
              <a:rPr lang="ar-SA" sz="2400" b="1" spc="-50" dirty="0">
                <a:solidFill>
                  <a:srgbClr val="000000"/>
                </a:solidFill>
                <a:ea typeface="Calibri"/>
                <a:cs typeface="Simplified Arabic"/>
              </a:rPr>
              <a:t>وغيرها من وسائل الاتصال الجماهيري المختلفة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ar-EG" sz="2400" b="1" spc="-50" dirty="0" smtClean="0">
                <a:solidFill>
                  <a:srgbClr val="000000"/>
                </a:solidFill>
                <a:ea typeface="Calibri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4" grpId="0"/>
      <p:bldP spid="11" grpId="0"/>
      <p:bldP spid="14" grpId="0"/>
      <p:bldP spid="19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9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2279</TotalTime>
  <Words>331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مقرر الرأي العام والإعلام للفرقة الثالثة </vt:lpstr>
      <vt:lpstr>المحاضرة السابعة: طرق قياس الرأي العام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98</cp:revision>
  <dcterms:created xsi:type="dcterms:W3CDTF">2020-03-24T00:59:16Z</dcterms:created>
  <dcterms:modified xsi:type="dcterms:W3CDTF">2020-10-19T14:40:21Z</dcterms:modified>
</cp:coreProperties>
</file>